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6" r:id="rId3"/>
    <p:sldId id="271" r:id="rId4"/>
    <p:sldId id="272" r:id="rId5"/>
    <p:sldId id="267" r:id="rId6"/>
    <p:sldId id="274" r:id="rId7"/>
    <p:sldId id="275" r:id="rId8"/>
    <p:sldId id="276" r:id="rId9"/>
    <p:sldId id="278" r:id="rId10"/>
    <p:sldId id="277" r:id="rId11"/>
    <p:sldId id="279" r:id="rId12"/>
    <p:sldId id="280" r:id="rId13"/>
    <p:sldId id="281" r:id="rId14"/>
    <p:sldId id="273" r:id="rId15"/>
    <p:sldId id="268" r:id="rId16"/>
    <p:sldId id="269" r:id="rId17"/>
    <p:sldId id="270" r:id="rId18"/>
    <p:sldId id="257" r:id="rId19"/>
    <p:sldId id="265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580" y="4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/>
              <a:t>Kliknutím upravte štýl predlohy podnadpisu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ov a po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nuka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s názvom ponu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alebo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k-SK"/>
              <a:t>Kliknutím na ikonu pridáte obrázok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/>
              <a:t>Upraviť štýly predlohy textu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k-SK"/>
              <a:t>Kliknutím upravte štýl predlohy nadpisu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Upraviť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ro.vicepremier.gov.sk/dokumenty/index.html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cerogema.sk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www.cerogema.sk/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hyperlink" Target="mailto:bardosova@cerogema.sk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mailto:nro@vicepremier.gov.sk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mailto:nro@vicepremier.gov.sk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9481917-DA8D-4237-BA64-CEBE54A6B9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141851"/>
            <a:ext cx="8915399" cy="3339198"/>
          </a:xfrm>
        </p:spPr>
        <p:txBody>
          <a:bodyPr>
            <a:normAutofit/>
          </a:bodyPr>
          <a:lstStyle/>
          <a:p>
            <a:r>
              <a:rPr lang="sk-SK" sz="4000" b="1" dirty="0"/>
              <a:t>Podmienky poskytnutia a použitia Regionálneho príspevku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DC6B716A-5D87-4223-B800-96CF670A9A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Lucia </a:t>
            </a:r>
            <a:r>
              <a:rPr lang="sk-SK" dirty="0" err="1"/>
              <a:t>Bárdošová</a:t>
            </a:r>
            <a:r>
              <a:rPr lang="sk-SK" dirty="0"/>
              <a:t> – projektová manažérka CEROGEMA, </a:t>
            </a:r>
            <a:r>
              <a:rPr lang="sk-SK" dirty="0" err="1"/>
              <a:t>n.o</a:t>
            </a:r>
            <a:r>
              <a:rPr lang="sk-SK" dirty="0"/>
              <a:t>.</a:t>
            </a:r>
          </a:p>
          <a:p>
            <a:r>
              <a:rPr lang="sk-SK" dirty="0"/>
              <a:t>Andrej </a:t>
            </a:r>
            <a:r>
              <a:rPr lang="sk-SK" dirty="0" err="1"/>
              <a:t>Boros</a:t>
            </a:r>
            <a:r>
              <a:rPr lang="sk-SK" dirty="0"/>
              <a:t> – riaditeľ CEROGEMA, </a:t>
            </a:r>
            <a:r>
              <a:rPr lang="sk-SK" dirty="0" err="1"/>
              <a:t>n.o</a:t>
            </a:r>
            <a:r>
              <a:rPr lang="sk-SK" dirty="0"/>
              <a:t>.</a:t>
            </a:r>
          </a:p>
        </p:txBody>
      </p:sp>
      <p:pic>
        <p:nvPicPr>
          <p:cNvPr id="8" name="Obrázok 7">
            <a:extLst>
              <a:ext uri="{FF2B5EF4-FFF2-40B4-BE49-F238E27FC236}">
                <a16:creationId xmlns:a16="http://schemas.microsoft.com/office/drawing/2014/main" id="{02247D03-1F52-4340-8564-EB9C2AD9511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73333" y="7989"/>
            <a:ext cx="2613805" cy="818992"/>
          </a:xfrm>
          <a:prstGeom prst="rect">
            <a:avLst/>
          </a:prstGeom>
        </p:spPr>
      </p:pic>
      <p:pic>
        <p:nvPicPr>
          <p:cNvPr id="9" name="Obrázok 8">
            <a:extLst>
              <a:ext uri="{FF2B5EF4-FFF2-40B4-BE49-F238E27FC236}">
                <a16:creationId xmlns:a16="http://schemas.microsoft.com/office/drawing/2014/main" id="{0DA76132-2466-444B-9E0F-1AEA4E3191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189197" y="79010"/>
            <a:ext cx="851954" cy="621438"/>
          </a:xfrm>
          <a:prstGeom prst="rect">
            <a:avLst/>
          </a:prstGeom>
        </p:spPr>
      </p:pic>
      <p:pic>
        <p:nvPicPr>
          <p:cNvPr id="10" name="Obrázok 9">
            <a:extLst>
              <a:ext uri="{FF2B5EF4-FFF2-40B4-BE49-F238E27FC236}">
                <a16:creationId xmlns:a16="http://schemas.microsoft.com/office/drawing/2014/main" id="{6A0EFF8A-8080-4C02-86FE-9F2925AFE41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80699" y="-17521"/>
            <a:ext cx="2454387" cy="80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008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982F7D-4E6E-48A7-9DE6-675434B618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Finančné limity (uvádzané bez DPH)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EAA51C3-A64D-467D-A5FF-40B6453814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29946" y="1465391"/>
            <a:ext cx="8915400" cy="4251098"/>
          </a:xfrm>
        </p:spPr>
        <p:txBody>
          <a:bodyPr>
            <a:noAutofit/>
          </a:bodyPr>
          <a:lstStyle/>
          <a:p>
            <a:endParaRPr lang="sk-SK" sz="2000" dirty="0"/>
          </a:p>
          <a:p>
            <a:r>
              <a:rPr lang="sk-SK" sz="2000" b="1" dirty="0"/>
              <a:t>Zákazky do 5 000 eur </a:t>
            </a:r>
            <a:r>
              <a:rPr lang="sk-SK" sz="2000" dirty="0"/>
              <a:t>v priebehu kalendárneho roka, alebo počas platnosti </a:t>
            </a:r>
            <a:r>
              <a:rPr lang="sk-SK" sz="2000" dirty="0" err="1"/>
              <a:t>zmluvy,ak</a:t>
            </a:r>
            <a:r>
              <a:rPr lang="sk-SK" sz="2000" dirty="0"/>
              <a:t> sa zmluva uzatvára na dlhšie obdobie,  ako jeden kalendárny rok </a:t>
            </a:r>
            <a:r>
              <a:rPr lang="sk-SK" sz="2000" b="1" dirty="0"/>
              <a:t>→ </a:t>
            </a:r>
            <a:r>
              <a:rPr lang="sk-SK" sz="2000" dirty="0"/>
              <a:t>mimo pôsobnosť ZVO – treba len preukázať hospodárnosť</a:t>
            </a:r>
          </a:p>
          <a:p>
            <a:r>
              <a:rPr lang="sk-SK" sz="2000" b="1" dirty="0"/>
              <a:t>Zákazky s nízkou hodnotou </a:t>
            </a:r>
          </a:p>
          <a:p>
            <a:pPr lvl="1"/>
            <a:r>
              <a:rPr lang="sk-SK" sz="1800" dirty="0"/>
              <a:t>na tovary a služby →  od 5 000 do 70 tis. (§7) a 100 tis. eur (§8)</a:t>
            </a:r>
          </a:p>
          <a:p>
            <a:pPr lvl="1"/>
            <a:r>
              <a:rPr lang="sk-SK" sz="1800" dirty="0"/>
              <a:t>na stavebné práce → od 5 000 eur do180 tis. (§7) a  250 tis. Eur (§8)</a:t>
            </a:r>
          </a:p>
          <a:p>
            <a:r>
              <a:rPr lang="sk-SK" sz="2000" b="1" dirty="0"/>
              <a:t>Podlimitné zákazky</a:t>
            </a:r>
          </a:p>
          <a:p>
            <a:pPr lvl="1"/>
            <a:r>
              <a:rPr lang="sk-SK" sz="1800" dirty="0"/>
              <a:t>na tovary a služby →  od 70 tis.  (100 tis.) do 144 tis. (tovar) a 221 tis. eur (služby)</a:t>
            </a:r>
          </a:p>
          <a:p>
            <a:pPr lvl="1"/>
            <a:r>
              <a:rPr lang="sk-SK" sz="1800" dirty="0"/>
              <a:t>na stavebné práce → od 180 tis. (250 tis.) do 5 548 tis. EUR</a:t>
            </a:r>
          </a:p>
          <a:p>
            <a:endParaRPr lang="sk-SK" sz="2000" dirty="0"/>
          </a:p>
          <a:p>
            <a:endParaRPr lang="sk-SK" sz="2000" dirty="0"/>
          </a:p>
        </p:txBody>
      </p:sp>
    </p:spTree>
    <p:extLst>
      <p:ext uri="{BB962C8B-B14F-4D97-AF65-F5344CB8AC3E}">
        <p14:creationId xmlns:p14="http://schemas.microsoft.com/office/powerpoint/2010/main" val="24131616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Spôsob obstarania pri zákazke s nízkou hodnotou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89212" y="2133599"/>
            <a:ext cx="8915400" cy="3953933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Verejný obstarávateľ pri zadávaní zákazky s nízkou hodnotou postupuje tak, aby vynaložené náklady na predmet zákazky boli hospodárne. </a:t>
            </a:r>
          </a:p>
          <a:p>
            <a:r>
              <a:rPr lang="sk-SK" dirty="0"/>
              <a:t>Ak verejný obstarávateľ vyzval na predloženie ponuky viac hospodárskych subjektov na účel zadania zákazky, je povinný zabezpečiť dodržanie princípov rovnakého zaobchádzania a nediskriminácie. </a:t>
            </a:r>
          </a:p>
          <a:p>
            <a:r>
              <a:rPr lang="sk-SK" dirty="0"/>
              <a:t>Verejný obstarávateľ je povinný postupovať v súlade s princípom transparentnosti a zdokumentovať celý priebeh verejného obstarávania, tak aby jeho úkony boli preskúmateľné bez ohľadu na použité prostriedky komunikácie.</a:t>
            </a:r>
          </a:p>
          <a:p>
            <a:r>
              <a:rPr lang="sk-SK" dirty="0"/>
              <a:t>Pri zadávaní zákazky s nízkou hodnotou sa nevyžaduje písomná forma zmluvy okrem prípadov, v ktorých to vyžadujú osobitné predpisy.</a:t>
            </a:r>
          </a:p>
          <a:p>
            <a:r>
              <a:rPr lang="sk-SK" dirty="0"/>
              <a:t>Verejný obstarávateľ je povinný uverejniť v profile súhrnnú správu o zákazkách s nízkymi hodnotami, ktoré zadal za obdobie kalendárneho štvrťroka do 30 dní po skončení kalendárneho štvrťroka, v ktorej pre každú takúto zákazku uvedie najmä hodnotu zákazky, predmet zákazky a identifikáciu dodávateľa. 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Odporúčaný postup pri zákazke s nízkou hodnotou – prieskum trhu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k-SK" dirty="0"/>
          </a:p>
          <a:p>
            <a:r>
              <a:rPr lang="sk-SK" dirty="0"/>
              <a:t>Prijímateľovi sa odporúča vykonať prieskum trhu: e-mailové oslovenie so žiadosťou o predloženie ponuky alebo prieskum cez web</a:t>
            </a:r>
          </a:p>
          <a:p>
            <a:r>
              <a:rPr lang="sk-SK" dirty="0"/>
              <a:t>Prijímateľ pripraví špecifikáciu zákazky. Osloví minimálne 3 potenciálnych záujemcov, alebo identifikuje minimálne 3 potenciálnych dodávateľov (napr. údaje na webových sídlach záujemcov). Vyhodnotí ponuky, spraví z toho zápis a informuje úspešného, aj neúspešných uchádzačov. Celý proces musí byť dokumentovaný.</a:t>
            </a:r>
          </a:p>
          <a:p>
            <a:r>
              <a:rPr lang="sk-SK" dirty="0"/>
              <a:t>Je možné využiť aj služby elektronického trhoviska (pre bežne dostupné tovary a služby – napr. stavebné práce, alebo služby intelektuálneho plnenia nie)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Ak sa na vás zákon o VO nevzťahuje...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648479" y="1744134"/>
            <a:ext cx="8915400" cy="3777622"/>
          </a:xfrm>
        </p:spPr>
        <p:txBody>
          <a:bodyPr>
            <a:normAutofit/>
          </a:bodyPr>
          <a:lstStyle/>
          <a:p>
            <a:endParaRPr lang="sk-SK" sz="2000" dirty="0"/>
          </a:p>
          <a:p>
            <a:r>
              <a:rPr lang="sk-SK" sz="2000" dirty="0"/>
              <a:t>Zo zmluvy o poskytnutie RP vyplýva pre všetkých povinnosť preukázania hospodárnosti (bod 6.3. všeobecných zmluvných podmienok)</a:t>
            </a:r>
          </a:p>
          <a:p>
            <a:r>
              <a:rPr lang="sk-SK" sz="2000" dirty="0"/>
              <a:t>Preukázať hospodárnosť sa dá napr.:</a:t>
            </a:r>
          </a:p>
          <a:p>
            <a:pPr lvl="1"/>
            <a:r>
              <a:rPr lang="sk-SK" sz="1800" dirty="0"/>
              <a:t>Preukázaním zmluvy s cenou na podobnú zákazku (napr. z CRZ)</a:t>
            </a:r>
          </a:p>
          <a:p>
            <a:pPr lvl="1"/>
            <a:r>
              <a:rPr lang="sk-SK" sz="1800" dirty="0"/>
              <a:t>Pri stavbách dodať stavebný rozpočet pripravený autorizovaným odborníkom</a:t>
            </a:r>
          </a:p>
          <a:p>
            <a:pPr lvl="1"/>
            <a:r>
              <a:rPr lang="sk-SK" sz="1800" dirty="0"/>
              <a:t>Dodať tri cenové ponuky, alebo dokumentovať aktuálne ceny zverejnené na webe</a:t>
            </a:r>
          </a:p>
          <a:p>
            <a:pPr lvl="1"/>
            <a:endParaRPr lang="sk-SK" sz="1800" dirty="0"/>
          </a:p>
          <a:p>
            <a:pPr lvl="1"/>
            <a:endParaRPr lang="sk-SK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DC2E84-DAAF-4A91-AD24-B8D258606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Zmena podmienok použitia RP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C3938977-CBA4-4D56-9861-DFCC9EC12D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1) </a:t>
            </a:r>
            <a:r>
              <a:rPr lang="sk-SK" b="1" dirty="0"/>
              <a:t>zmena účelu</a:t>
            </a:r>
            <a:r>
              <a:rPr lang="sk-SK" dirty="0"/>
              <a:t> použitia RP </a:t>
            </a:r>
            <a:r>
              <a:rPr lang="sk-SK" b="1" dirty="0"/>
              <a:t>nie je prípustná</a:t>
            </a:r>
          </a:p>
          <a:p>
            <a:endParaRPr lang="sk-SK" dirty="0"/>
          </a:p>
          <a:p>
            <a:r>
              <a:rPr lang="sk-SK" dirty="0"/>
              <a:t>2) </a:t>
            </a:r>
            <a:r>
              <a:rPr lang="sk-SK" b="1" dirty="0"/>
              <a:t>nepodstatná zmena </a:t>
            </a:r>
            <a:r>
              <a:rPr lang="sk-SK" dirty="0"/>
              <a:t>– nedochádza k zmene čerpania RP (zmena štatutárneho orgánu, sídla prijímateľa, bankového spojenia) – </a:t>
            </a:r>
            <a:r>
              <a:rPr lang="sk-SK" b="1" dirty="0"/>
              <a:t>oznámiť Úradu do 14 dní odo dňa zmeny</a:t>
            </a:r>
          </a:p>
          <a:p>
            <a:endParaRPr lang="sk-SK" b="1" dirty="0"/>
          </a:p>
          <a:p>
            <a:r>
              <a:rPr lang="sk-SK" dirty="0"/>
              <a:t>3) </a:t>
            </a:r>
            <a:r>
              <a:rPr lang="sk-SK" b="1" dirty="0"/>
              <a:t>podstatná zmena</a:t>
            </a:r>
            <a:r>
              <a:rPr lang="sk-SK" dirty="0"/>
              <a:t> – zmena rozdelenia použitia RP na kapitálové a bežné výdavky – </a:t>
            </a:r>
            <a:r>
              <a:rPr lang="sk-SK" b="1" dirty="0"/>
              <a:t>písomná žiadosť </a:t>
            </a:r>
            <a:r>
              <a:rPr lang="sk-SK" dirty="0"/>
              <a:t>s odôvodnením a prehlásením, že nedôjde k prekročeniu celkových oprávnených výdavkov – </a:t>
            </a:r>
            <a:r>
              <a:rPr lang="sk-SK" b="1" dirty="0"/>
              <a:t>DODATOK k zmluve</a:t>
            </a:r>
          </a:p>
        </p:txBody>
      </p:sp>
    </p:spTree>
    <p:extLst>
      <p:ext uri="{BB962C8B-B14F-4D97-AF65-F5344CB8AC3E}">
        <p14:creationId xmlns:p14="http://schemas.microsoft.com/office/powerpoint/2010/main" val="4454130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E74355-A7C9-4D87-A8D9-F711722F7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9211" y="624110"/>
            <a:ext cx="8915401" cy="1280890"/>
          </a:xfrm>
        </p:spPr>
        <p:txBody>
          <a:bodyPr>
            <a:normAutofit/>
          </a:bodyPr>
          <a:lstStyle/>
          <a:p>
            <a:r>
              <a:rPr lang="sk-SK" sz="3200" dirty="0"/>
              <a:t>Začiatok a koniec oprávneného obdobia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7D705142-5A58-4BF1-B23E-17B151A3A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ZAČIATOK: Od 1. januára roku schválenia Žiadosti o RP</a:t>
            </a:r>
          </a:p>
          <a:p>
            <a:endParaRPr lang="sk-SK" dirty="0"/>
          </a:p>
          <a:p>
            <a:r>
              <a:rPr lang="sk-SK" dirty="0"/>
              <a:t>KONIEC: </a:t>
            </a:r>
            <a:br>
              <a:rPr lang="sk-SK" dirty="0"/>
            </a:br>
            <a:r>
              <a:rPr lang="sk-SK" dirty="0"/>
              <a:t>a) do 31. december príslušného roku – RP poskytnutý ako bežný transfer do 31. júl príslušného roku</a:t>
            </a:r>
            <a:br>
              <a:rPr lang="sk-SK" dirty="0"/>
            </a:br>
            <a:br>
              <a:rPr lang="sk-SK" dirty="0"/>
            </a:br>
            <a:r>
              <a:rPr lang="sk-SK" dirty="0"/>
              <a:t>b)do 31. marec nasledujúceho roku - RP poskytnutý ako bežný transfer po 31. júl príslušného roku</a:t>
            </a:r>
            <a:br>
              <a:rPr lang="sk-SK" dirty="0"/>
            </a:br>
            <a:br>
              <a:rPr lang="sk-SK" dirty="0"/>
            </a:br>
            <a:r>
              <a:rPr lang="sk-SK" dirty="0"/>
              <a:t>c) do 31. december druhého roku nasledujúceho po roku, v ktorom bol RP poskytnutý ako kapitálový transfer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090833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F71E05-CDE4-41F2-AB9D-2281AE7F3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Vyúčtovanie RP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59804FC7-E623-44F5-B4F7-AB7607D64A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1545336"/>
            <a:ext cx="9279700" cy="5193792"/>
          </a:xfrm>
        </p:spPr>
        <p:txBody>
          <a:bodyPr>
            <a:normAutofit fontScale="92500" lnSpcReduction="20000"/>
          </a:bodyPr>
          <a:lstStyle/>
          <a:p>
            <a:r>
              <a:rPr lang="sk-SK" dirty="0"/>
              <a:t>Monitorovanie prostredníctvom vyúčtovania projektu – priebežná a záverečná správa:</a:t>
            </a:r>
            <a:br>
              <a:rPr lang="sk-SK" dirty="0"/>
            </a:br>
            <a:r>
              <a:rPr lang="sk-SK" dirty="0"/>
              <a:t>a)	vecné vyhodnotenie realizácie projektu,</a:t>
            </a:r>
            <a:br>
              <a:rPr lang="sk-SK" dirty="0"/>
            </a:br>
            <a:r>
              <a:rPr lang="sk-SK" dirty="0"/>
              <a:t>b)	finančné vyúčtovanie použitia regionálneho príspevku,</a:t>
            </a:r>
            <a:br>
              <a:rPr lang="sk-SK" dirty="0"/>
            </a:br>
            <a:r>
              <a:rPr lang="sk-SK" dirty="0"/>
              <a:t>c)	prehľad vykonaných verejných obstarávaní v rámci projektu</a:t>
            </a:r>
            <a:br>
              <a:rPr lang="sk-SK" dirty="0"/>
            </a:br>
            <a:br>
              <a:rPr lang="sk-SK" dirty="0"/>
            </a:br>
            <a:r>
              <a:rPr lang="sk-SK" sz="1500" dirty="0"/>
              <a:t>d)</a:t>
            </a:r>
            <a:r>
              <a:rPr lang="sk-SK" dirty="0"/>
              <a:t>	</a:t>
            </a:r>
            <a:r>
              <a:rPr lang="sk-SK" sz="1500" dirty="0"/>
              <a:t>vyčíslenie čistých výnosov, ak relevantné</a:t>
            </a:r>
            <a:br>
              <a:rPr lang="sk-SK" sz="1500" dirty="0"/>
            </a:br>
            <a:r>
              <a:rPr lang="sk-SK" sz="1500" dirty="0"/>
              <a:t>e)	písomné potvrdenie (resp. vyhlásenie) štatutárneho zástupcu prijímateľa o formálnej a vecnej 		správnosti vyúčtovania, </a:t>
            </a:r>
            <a:br>
              <a:rPr lang="sk-SK" sz="1500" dirty="0"/>
            </a:br>
            <a:r>
              <a:rPr lang="sk-SK" sz="1500" dirty="0"/>
              <a:t>f)	uvedenie miesta, kde sa originály dokladov súvisiace s poskytnutým regionálnym príspevok  		prijímateľa nachádzajú;</a:t>
            </a:r>
            <a:br>
              <a:rPr lang="sk-SK" sz="1500" dirty="0"/>
            </a:br>
            <a:r>
              <a:rPr lang="sk-SK" sz="1500" dirty="0"/>
              <a:t>g)	doklad o odvedení výnosov z poskytnutých prostriedkov poskytovateľovi, ak relevantné,</a:t>
            </a:r>
            <a:br>
              <a:rPr lang="sk-SK" sz="1500" dirty="0"/>
            </a:br>
            <a:r>
              <a:rPr lang="sk-SK" sz="1500" dirty="0"/>
              <a:t>h)	doklad o vrátení nevyčerpaného regionálneho príspevku poskytovateľovi, ak relevantné</a:t>
            </a:r>
            <a:endParaRPr lang="sk-SK" dirty="0"/>
          </a:p>
          <a:p>
            <a:r>
              <a:rPr lang="sk-SK" sz="1500" dirty="0">
                <a:hlinkClick r:id="rId2"/>
              </a:rPr>
              <a:t>https://www.nro.vicepremier.gov.sk/dokumenty/index.html#zmluva-o-poskytnuti-regionalneho-prispevku</a:t>
            </a:r>
            <a:endParaRPr lang="sk-SK" sz="1500" dirty="0"/>
          </a:p>
          <a:p>
            <a:r>
              <a:rPr lang="sk-SK" sz="1500" dirty="0">
                <a:hlinkClick r:id="rId2"/>
              </a:rPr>
              <a:t>https://www.nro.vicepremier.gov.sk/dokumenty/index.html#ziadost-o-poskytnutie-regionalneho-prispevku</a:t>
            </a:r>
            <a:r>
              <a:rPr lang="sk-SK" sz="1500" dirty="0"/>
              <a:t> </a:t>
            </a:r>
          </a:p>
          <a:p>
            <a:endParaRPr lang="sk-SK" dirty="0"/>
          </a:p>
          <a:p>
            <a:r>
              <a:rPr lang="sk-SK" dirty="0"/>
              <a:t>Predložiť najneskôr do:</a:t>
            </a:r>
            <a:br>
              <a:rPr lang="sk-SK" dirty="0"/>
            </a:br>
            <a:r>
              <a:rPr lang="sk-SK" dirty="0"/>
              <a:t>a) 31. januára nasledujúceho roku – RP poskytnutý do 31. júl príslušného roka</a:t>
            </a:r>
            <a:br>
              <a:rPr lang="sk-SK" dirty="0"/>
            </a:br>
            <a:r>
              <a:rPr lang="sk-SK" dirty="0"/>
              <a:t>b) 15. apríla nasledujúceho roku - RP poskytnutý po 31. júl príslušného roka</a:t>
            </a:r>
            <a:br>
              <a:rPr lang="sk-SK" dirty="0"/>
            </a:br>
            <a:r>
              <a:rPr lang="sk-SK" dirty="0"/>
              <a:t>	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032046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863E7C-6FB1-4CFE-B293-04E648C64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Vyúčtovanie RP</a:t>
            </a:r>
            <a:br>
              <a:rPr lang="sk-SK" dirty="0"/>
            </a:br>
            <a:r>
              <a:rPr lang="sk-SK" sz="2400" dirty="0"/>
              <a:t>„počet priamo podporených pracovných miest“</a:t>
            </a: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49272C0-F6EC-4B14-BEDB-7453AC538D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Vecné vyhodnotenie predkladá aj po ukončení realizácie projektu, a to:</a:t>
            </a:r>
            <a:br>
              <a:rPr lang="sk-SK" dirty="0"/>
            </a:br>
            <a:br>
              <a:rPr lang="sk-SK" dirty="0"/>
            </a:br>
            <a:r>
              <a:rPr lang="sk-SK" dirty="0"/>
              <a:t>a)	do 30 dní po uplynutí jedného roka od ukončenia realizácie aktivít projektu, ak regionálny príspevok nebol poskytnutý podľa Schémy na podporu lokálnej zamestnanosti (DM 14/2017);</a:t>
            </a:r>
            <a:br>
              <a:rPr lang="sk-SK" dirty="0"/>
            </a:br>
            <a:br>
              <a:rPr lang="sk-SK" dirty="0"/>
            </a:br>
            <a:r>
              <a:rPr lang="sk-SK" dirty="0"/>
              <a:t>b)	každoročne do 31. decembra až do uplynutia troch rokov od obsadenia plánovaného počtu pracovných miest, ak regionálny príspevok bol poskytnutý podľa schémy DM 14/2017 (povinnosť udržať každé vytvorené nové pracovné miesto najmenej tri roky odo dňa jeho prvého vytvorenia a obsadenia).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233672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C92A5-B70F-4DF4-A0D0-919FFD6879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2924" y="818992"/>
            <a:ext cx="8911687" cy="1280890"/>
          </a:xfrm>
        </p:spPr>
        <p:txBody>
          <a:bodyPr>
            <a:normAutofit fontScale="90000"/>
          </a:bodyPr>
          <a:lstStyle/>
          <a:p>
            <a:r>
              <a:rPr lang="sk-SK" dirty="0"/>
              <a:t>MAJETOK FINANCOVANÝ Z RP</a:t>
            </a:r>
            <a:br>
              <a:rPr lang="sk-SK" dirty="0"/>
            </a:br>
            <a:r>
              <a:rPr lang="sk-SK" sz="2200" dirty="0"/>
              <a:t>Výstavba, zmena stavby alebo stavebné úpravy</a:t>
            </a:r>
            <a:br>
              <a:rPr lang="sk-SK" dirty="0"/>
            </a:br>
            <a:endParaRPr lang="sk-SK" dirty="0"/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8FE1441-4729-46BB-AB17-3DDCE4B5FF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1" y="2099882"/>
            <a:ext cx="8915400" cy="4368389"/>
          </a:xfrm>
        </p:spPr>
        <p:txBody>
          <a:bodyPr/>
          <a:lstStyle/>
          <a:p>
            <a:r>
              <a:rPr lang="sk-SK" sz="2000" dirty="0"/>
              <a:t>vlastnícke právo alebo iné právo prijímateľa k pozemku, nehnuteľnosti </a:t>
            </a:r>
          </a:p>
          <a:p>
            <a:endParaRPr lang="pl-PL" sz="2000" dirty="0"/>
          </a:p>
          <a:p>
            <a:r>
              <a:rPr lang="pl-PL" sz="2000" dirty="0"/>
              <a:t>práva k pozemku a k stavbe sa nezmenia najmenej po dobu</a:t>
            </a:r>
            <a:br>
              <a:rPr lang="pl-PL" sz="2000" dirty="0"/>
            </a:br>
            <a:r>
              <a:rPr lang="pl-PL" sz="2400" b="1" dirty="0"/>
              <a:t>10 rokov</a:t>
            </a:r>
            <a:r>
              <a:rPr lang="pl-PL" sz="2400" dirty="0"/>
              <a:t> </a:t>
            </a:r>
            <a:r>
              <a:rPr lang="pl-PL" sz="2000" dirty="0"/>
              <a:t>od dokončenia výstavby, zmeny stavby alebo dokončenia stavebných úprav</a:t>
            </a:r>
          </a:p>
          <a:p>
            <a:pPr marL="457200" lvl="1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579536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A6FE3D-17D0-483D-B620-102D939DBB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166219"/>
            <a:ext cx="8915399" cy="2262781"/>
          </a:xfrm>
        </p:spPr>
        <p:txBody>
          <a:bodyPr/>
          <a:lstStyle/>
          <a:p>
            <a:r>
              <a:rPr lang="sk-SK" dirty="0"/>
              <a:t>Ďakujeme za pozornosť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47AB95A-C3ED-4A00-B5B9-B3A6C3B1D1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3640881"/>
            <a:ext cx="8915399" cy="2262781"/>
          </a:xfrm>
        </p:spPr>
        <p:txBody>
          <a:bodyPr>
            <a:normAutofit/>
          </a:bodyPr>
          <a:lstStyle/>
          <a:p>
            <a:r>
              <a:rPr lang="sk-SK" sz="2000" dirty="0"/>
              <a:t>Kontakt:</a:t>
            </a:r>
          </a:p>
          <a:p>
            <a:r>
              <a:rPr lang="sk-SK" sz="2000" dirty="0">
                <a:hlinkClick r:id="rId2"/>
              </a:rPr>
              <a:t>www.cerogema.sk</a:t>
            </a:r>
            <a:r>
              <a:rPr lang="sk-SK" sz="2000" dirty="0"/>
              <a:t> </a:t>
            </a:r>
          </a:p>
          <a:p>
            <a:endParaRPr lang="sk-SK" sz="2000" dirty="0"/>
          </a:p>
          <a:p>
            <a:r>
              <a:rPr lang="sk-SK" sz="2000" dirty="0"/>
              <a:t>A. </a:t>
            </a:r>
            <a:r>
              <a:rPr lang="sk-SK" sz="2000" dirty="0" err="1"/>
              <a:t>Boros</a:t>
            </a:r>
            <a:r>
              <a:rPr lang="sk-SK" sz="2000" dirty="0"/>
              <a:t>: </a:t>
            </a:r>
            <a:r>
              <a:rPr lang="sk-SK" sz="2000" dirty="0">
                <a:hlinkClick r:id="rId3"/>
              </a:rPr>
              <a:t>info@cerogema.sk</a:t>
            </a:r>
            <a:r>
              <a:rPr lang="sk-SK" sz="2000" dirty="0"/>
              <a:t>, 0908 915 622</a:t>
            </a:r>
          </a:p>
          <a:p>
            <a:r>
              <a:rPr lang="sk-SK" sz="2000" dirty="0"/>
              <a:t>L. </a:t>
            </a:r>
            <a:r>
              <a:rPr lang="sk-SK" sz="2000" dirty="0" err="1"/>
              <a:t>Bárdošová</a:t>
            </a:r>
            <a:r>
              <a:rPr lang="sk-SK" sz="2000" dirty="0"/>
              <a:t>: </a:t>
            </a:r>
            <a:r>
              <a:rPr lang="sk-SK" sz="2000" dirty="0">
                <a:hlinkClick r:id="rId4"/>
              </a:rPr>
              <a:t>bardosova@cerogema.sk</a:t>
            </a:r>
            <a:r>
              <a:rPr lang="sk-SK" sz="2000" dirty="0"/>
              <a:t>, 0901 717 201</a:t>
            </a:r>
          </a:p>
          <a:p>
            <a:endParaRPr lang="sk-SK" sz="2000" dirty="0"/>
          </a:p>
          <a:p>
            <a:endParaRPr lang="sk-SK" sz="2000" dirty="0"/>
          </a:p>
        </p:txBody>
      </p:sp>
      <p:pic>
        <p:nvPicPr>
          <p:cNvPr id="6" name="Obrázok 5">
            <a:extLst>
              <a:ext uri="{FF2B5EF4-FFF2-40B4-BE49-F238E27FC236}">
                <a16:creationId xmlns:a16="http://schemas.microsoft.com/office/drawing/2014/main" id="{3BBEE09B-F3C2-4A59-9A74-4AFE9FDC3E1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673333" y="7989"/>
            <a:ext cx="2613805" cy="818992"/>
          </a:xfrm>
          <a:prstGeom prst="rect">
            <a:avLst/>
          </a:prstGeom>
        </p:spPr>
      </p:pic>
      <p:pic>
        <p:nvPicPr>
          <p:cNvPr id="7" name="Obrázok 6">
            <a:extLst>
              <a:ext uri="{FF2B5EF4-FFF2-40B4-BE49-F238E27FC236}">
                <a16:creationId xmlns:a16="http://schemas.microsoft.com/office/drawing/2014/main" id="{057BF870-E9B5-4A5D-B7AC-26F394B805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189197" y="79010"/>
            <a:ext cx="851954" cy="621438"/>
          </a:xfrm>
          <a:prstGeom prst="rect">
            <a:avLst/>
          </a:prstGeom>
        </p:spPr>
      </p:pic>
      <p:pic>
        <p:nvPicPr>
          <p:cNvPr id="8" name="Obrázok 7">
            <a:extLst>
              <a:ext uri="{FF2B5EF4-FFF2-40B4-BE49-F238E27FC236}">
                <a16:creationId xmlns:a16="http://schemas.microsoft.com/office/drawing/2014/main" id="{06329A58-F860-483F-B2C5-8CFF19CD30D7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480699" y="-17521"/>
            <a:ext cx="2454387" cy="8017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6230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8BF69D8-E9D8-4172-8D6F-F015819093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Základné dokumenty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97F42C0-7060-489E-A33D-A90880C89F7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89212" y="2133600"/>
            <a:ext cx="9041956" cy="3777622"/>
          </a:xfrm>
        </p:spPr>
        <p:txBody>
          <a:bodyPr/>
          <a:lstStyle/>
          <a:p>
            <a:r>
              <a:rPr lang="sk-SK" dirty="0"/>
              <a:t>Zmluva o poskytnutí regionálneho príspevku</a:t>
            </a:r>
          </a:p>
          <a:p>
            <a:endParaRPr lang="sk-SK" dirty="0"/>
          </a:p>
          <a:p>
            <a:r>
              <a:rPr lang="sk-SK" dirty="0"/>
              <a:t>Zákon č. 336 z 11. novembra 2015 o podpore najmenej rozvinutých okresov a o zmene a doplnení niektorých zákonov</a:t>
            </a:r>
          </a:p>
          <a:p>
            <a:endParaRPr lang="sk-SK" dirty="0"/>
          </a:p>
          <a:p>
            <a:r>
              <a:rPr lang="pl-PL" dirty="0"/>
              <a:t>Schéma na podporu lokálnej zamestnanosti DM14/2017 v znení dodatku č. 1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567307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5FB208-A1CA-423A-9C4C-C26185C2C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Komunikácia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9B022F51-7EC2-4210-96A4-11A6F438AF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Bežnými komunikačnými prostriedkami – najmä poštou a e-mailom</a:t>
            </a:r>
            <a:br>
              <a:rPr lang="sk-SK" dirty="0"/>
            </a:br>
            <a:r>
              <a:rPr lang="sk-SK" dirty="0"/>
              <a:t>adresa:	</a:t>
            </a:r>
            <a:r>
              <a:rPr lang="sk-SK" i="1" dirty="0"/>
              <a:t>Úrad podpredsedu vlády SR pre investície a informatizáciu</a:t>
            </a:r>
            <a:br>
              <a:rPr lang="sk-SK" i="1" dirty="0"/>
            </a:br>
            <a:r>
              <a:rPr lang="sk-SK" i="1" dirty="0"/>
              <a:t>			Odbor podpory regionálneho rozvoja</a:t>
            </a:r>
            <a:br>
              <a:rPr lang="sk-SK" i="1" dirty="0"/>
            </a:br>
            <a:r>
              <a:rPr lang="sk-SK" i="1" dirty="0"/>
              <a:t>			Štefánikova 15, 811 05 Bratislava </a:t>
            </a:r>
            <a:br>
              <a:rPr lang="sk-SK" dirty="0"/>
            </a:br>
            <a:br>
              <a:rPr lang="sk-SK" dirty="0"/>
            </a:br>
            <a:r>
              <a:rPr lang="sk-SK" dirty="0"/>
              <a:t>e-mail: </a:t>
            </a:r>
            <a:r>
              <a:rPr lang="sk-SK" dirty="0">
                <a:hlinkClick r:id="rId2"/>
              </a:rPr>
              <a:t>nro@vicepremier.gov.sk</a:t>
            </a:r>
            <a:r>
              <a:rPr lang="sk-SK" dirty="0"/>
              <a:t> </a:t>
            </a:r>
          </a:p>
          <a:p>
            <a:endParaRPr lang="sk-SK" dirty="0"/>
          </a:p>
          <a:p>
            <a:r>
              <a:rPr lang="sk-SK" dirty="0"/>
              <a:t>Všetka dokumentácia alebo správy musia byť v písomnej forme podpísané štatutárnym zástupcom alebo osobou splnomocnenou/poverenou</a:t>
            </a:r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56587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F4DE30-6026-4F47-8496-716720A37E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Publicita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DA6720B-B87B-42D5-97B9-BE0CE483B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i="1" dirty="0"/>
              <a:t>„Realizované s finančnou podporou Úradu podpredsedu vlády SR pre investície a informatizáciu – program Podpora najmenej rozvinutých okresov“ </a:t>
            </a:r>
          </a:p>
          <a:p>
            <a:endParaRPr lang="sk-SK" i="1" dirty="0"/>
          </a:p>
          <a:p>
            <a:endParaRPr lang="sk-SK" i="1" dirty="0"/>
          </a:p>
          <a:p>
            <a:endParaRPr lang="sk-SK" i="1" dirty="0"/>
          </a:p>
          <a:p>
            <a:endParaRPr lang="sk-SK" i="1" dirty="0"/>
          </a:p>
          <a:p>
            <a:endParaRPr lang="sk-SK" i="1" dirty="0"/>
          </a:p>
          <a:p>
            <a:r>
              <a:rPr lang="sk-SK" dirty="0"/>
              <a:t>Pred realizáciou podujatia – min. 10 dní pred oznámiť úradu (pozvánka/oznam) program, termín a miesto realizácie na </a:t>
            </a:r>
            <a:r>
              <a:rPr lang="sk-SK" dirty="0">
                <a:hlinkClick r:id="rId2"/>
              </a:rPr>
              <a:t>nro@vicepremier.gov.sk</a:t>
            </a:r>
            <a:r>
              <a:rPr lang="sk-SK" dirty="0"/>
              <a:t> </a:t>
            </a:r>
          </a:p>
          <a:p>
            <a:endParaRPr lang="sk-SK" i="1" dirty="0"/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77721C1-D1D2-43C9-A653-63BA24C6A9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4909" y="3126092"/>
            <a:ext cx="4384299" cy="1373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8588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54381C-3346-4F4D-9F98-B27238A7C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Regionálny príspevok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27231C8-2DBF-4FE9-9ED2-B3DF447399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sk-SK" dirty="0"/>
              <a:t>sa poskytuje prijímateľovi po doručení žiadosti prijímateľa o vykonanie platby na predpísanom formulári </a:t>
            </a:r>
          </a:p>
          <a:p>
            <a:endParaRPr lang="sk-SK" dirty="0"/>
          </a:p>
          <a:p>
            <a:r>
              <a:rPr lang="sk-SK" dirty="0"/>
              <a:t>oprávnené výdavky každej položky žiadosti o vykonanie platby tvorí regionálny príspevok a vlastné zdroje prijímateľa (ods. 7 prílohy č. 1 zmluvy) – podrobný </a:t>
            </a:r>
            <a:r>
              <a:rPr lang="sk-SK" dirty="0" err="1"/>
              <a:t>položkový</a:t>
            </a:r>
            <a:r>
              <a:rPr lang="sk-SK" dirty="0"/>
              <a:t> rozpočet</a:t>
            </a:r>
          </a:p>
          <a:p>
            <a:endParaRPr lang="sk-SK" dirty="0"/>
          </a:p>
          <a:p>
            <a:r>
              <a:rPr lang="sk-SK" dirty="0"/>
              <a:t>Prvú žiadosť o vykonanie platby na aktuálny rozpočtový rok– do 15 dní od nadobudnutia účinnosti zmluvy alebo 15 dní od ukončenia procesu VO – najneskôr však do 30. septembra príslušného roka</a:t>
            </a:r>
          </a:p>
          <a:p>
            <a:endParaRPr lang="sk-SK" dirty="0"/>
          </a:p>
          <a:p>
            <a:r>
              <a:rPr lang="sk-SK" dirty="0"/>
              <a:t>V prípade nedodržania – zaslať poskytovateľovi harmonogram predkladania žiadosti o platbu</a:t>
            </a:r>
          </a:p>
          <a:p>
            <a:pPr marL="0" indent="0">
              <a:buNone/>
            </a:pP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90433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804BE3-1683-4893-B1AD-7CBC92614A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Verejné obstarávanie – povinnosti vyplývajúce zo zmluvy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44169E5F-230B-42EC-9F85-FB210EAB08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k-SK" dirty="0"/>
              <a:t>Na výdavky, na ktoré sa vzťahuje zákon o VO, je možné dostať príspevok až po ukončení procesu VO a podpise zmluvy, objednávky s  dodávateľom</a:t>
            </a:r>
          </a:p>
          <a:p>
            <a:r>
              <a:rPr lang="sk-SK" dirty="0"/>
              <a:t>So žiadosťou o platbu sa posiela celá dokumentácia VO, ktorú následne skontroluje poskytovateľ. V prípade schválenie zašle do 30 dní financie na účet prijímateľa. </a:t>
            </a:r>
          </a:p>
          <a:p>
            <a:r>
              <a:rPr lang="sk-SK" dirty="0"/>
              <a:t>Riadiť sa ustanoveniami Zákona o Verejnom obstarávaní - č.343/2015 </a:t>
            </a:r>
            <a:r>
              <a:rPr lang="sk-SK" dirty="0" err="1"/>
              <a:t>Z.z</a:t>
            </a:r>
            <a:r>
              <a:rPr lang="sk-SK" dirty="0"/>
              <a:t>.</a:t>
            </a:r>
          </a:p>
          <a:p>
            <a:r>
              <a:rPr lang="sk-SK" dirty="0"/>
              <a:t>Posledná možnosť podať </a:t>
            </a:r>
            <a:r>
              <a:rPr lang="sk-SK" dirty="0" err="1"/>
              <a:t>ŽoP</a:t>
            </a:r>
            <a:r>
              <a:rPr lang="sk-SK" dirty="0"/>
              <a:t> na výdavky v roku 2019 </a:t>
            </a:r>
            <a:r>
              <a:rPr lang="sk-SK" b="1" dirty="0"/>
              <a:t>je 30. september 2019!</a:t>
            </a:r>
          </a:p>
          <a:p>
            <a:r>
              <a:rPr lang="sk-SK" b="1" dirty="0"/>
              <a:t>Odporúčame začať proces VO čím skôr</a:t>
            </a:r>
          </a:p>
          <a:p>
            <a:pPr>
              <a:buNone/>
            </a:pPr>
            <a:endParaRPr lang="sk-SK" b="1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004008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88BE13-1996-49D7-ADA1-053AC80FBF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dirty="0"/>
              <a:t>Na koho sa vzťahuje zákon o Verejnom obstarávaní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E8856A44-A021-42A9-AFDB-F6DF5B655D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sk-SK" b="1" dirty="0"/>
              <a:t>Verejný obstarávateľ (§7) </a:t>
            </a:r>
            <a:r>
              <a:rPr lang="sk-SK" dirty="0"/>
              <a:t>– verejný sektor (obce, mestá, VÚC), ním ovládaná, resp. z väčšej miery financovaná organizácia nepriemyselného a neobchodného charakteru (napr. obecné organizácie, neziskové organizácia a podobne)</a:t>
            </a:r>
          </a:p>
          <a:p>
            <a:pPr marL="0" indent="0">
              <a:buNone/>
            </a:pPr>
            <a:endParaRPr lang="sk-SK" b="1" dirty="0"/>
          </a:p>
          <a:p>
            <a:r>
              <a:rPr lang="sk-SK" b="1" dirty="0"/>
              <a:t>Dotovaný obstarávateľ ( podľa §8 ods.1) </a:t>
            </a:r>
            <a:r>
              <a:rPr lang="sk-SK" dirty="0"/>
              <a:t>– ak verejný obstarávateľ  poskytne osobe, ktorá nie je verejný obstarávateľ ani obstarávateľ viac ako 50% finančných prostriedkov  na dodanie tovaru, na uskutočnenie stavebných prác (napr. malé/stredné podniky)</a:t>
            </a:r>
          </a:p>
          <a:p>
            <a:endParaRPr lang="sk-SK" dirty="0"/>
          </a:p>
          <a:p>
            <a:r>
              <a:rPr lang="sk-SK" dirty="0"/>
              <a:t>Podnikatelia, ktorých vlastné zdroje projektu sú vyššie, než žiadaný príspevok preukazujú </a:t>
            </a:r>
            <a:r>
              <a:rPr lang="sk-SK" b="1" dirty="0"/>
              <a:t>len hospodárnosť výdavkov </a:t>
            </a:r>
            <a:r>
              <a:rPr lang="sk-SK" dirty="0"/>
              <a:t>(podľa zmluvy), samotný zákon sa na nich nevzťahuje</a:t>
            </a:r>
          </a:p>
          <a:p>
            <a:endParaRPr lang="sk-SK" dirty="0"/>
          </a:p>
          <a:p>
            <a:endParaRPr lang="sk-SK" dirty="0"/>
          </a:p>
          <a:p>
            <a:endParaRPr lang="sk-SK" dirty="0"/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1401780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317418B-013F-482F-9DB0-497283FF1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Spôsoby vykonania procesu VO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0C0896D7-82D9-4734-9350-64CCEB18E6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z="2400" dirty="0"/>
              <a:t>Spôsob sa určuje podľa predpokladanej hodnoty celej zákazky – PHZ - (nie len dotácie) a limitov určených zákonom:</a:t>
            </a:r>
          </a:p>
          <a:p>
            <a:pPr lvl="1"/>
            <a:r>
              <a:rPr lang="sk-SK" sz="2000" dirty="0"/>
              <a:t>Nadlimitné zákazky </a:t>
            </a:r>
          </a:p>
          <a:p>
            <a:pPr lvl="1"/>
            <a:r>
              <a:rPr lang="sk-SK" sz="2000" dirty="0"/>
              <a:t>Podlimitné zákazky</a:t>
            </a:r>
          </a:p>
          <a:p>
            <a:pPr lvl="1"/>
            <a:r>
              <a:rPr lang="sk-SK" sz="2000" b="1" dirty="0"/>
              <a:t>Zákazky s nízkou hodnotou</a:t>
            </a:r>
          </a:p>
          <a:p>
            <a:pPr lvl="1"/>
            <a:r>
              <a:rPr lang="sk-SK" sz="2000" b="1" dirty="0"/>
              <a:t>Zákazky, na ktoré sa nevzťahuje zákon o VO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5327112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Spôsob určenia PHZ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555345" y="1964267"/>
            <a:ext cx="8915400" cy="3777622"/>
          </a:xfrm>
        </p:spPr>
        <p:txBody>
          <a:bodyPr>
            <a:normAutofit/>
          </a:bodyPr>
          <a:lstStyle/>
          <a:p>
            <a:endParaRPr lang="sk-SK" sz="2000" dirty="0"/>
          </a:p>
          <a:p>
            <a:r>
              <a:rPr lang="sk-SK" sz="2000" dirty="0"/>
              <a:t>PHZ sa určuje ako cena bez DPH s cieľom ustanovenia postupu verejného obstarávania podľa finančných limitov</a:t>
            </a:r>
          </a:p>
          <a:p>
            <a:r>
              <a:rPr lang="sk-SK" sz="2000" dirty="0"/>
              <a:t>PHZ sa určí na základe údajov a informácií o zákazkách na rovnaký, alebo porovnateľný predmet zákazky → centrálny register zmlúv, web</a:t>
            </a:r>
          </a:p>
          <a:p>
            <a:r>
              <a:rPr lang="sk-SK" sz="2000" dirty="0"/>
              <a:t>Prieskum trhu → oslovenie vybraných záujemcov so žiadosťou o predloženie cenovej ponuky (už so špecifikáciami)</a:t>
            </a:r>
          </a:p>
          <a:p>
            <a:r>
              <a:rPr lang="sk-SK" sz="2000" dirty="0"/>
              <a:t>Povinnosťou obstarávateľa  je uchovávať aj informácie a podklady, na základe ktorých určil PHZ</a:t>
            </a:r>
          </a:p>
          <a:p>
            <a:endParaRPr lang="sk-SK" sz="2000" b="1" dirty="0"/>
          </a:p>
          <a:p>
            <a:endParaRPr lang="sk-SK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ym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503</TotalTime>
  <Words>1185</Words>
  <Application>Microsoft Office PowerPoint</Application>
  <PresentationFormat>Širokouhlá</PresentationFormat>
  <Paragraphs>110</Paragraphs>
  <Slides>19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3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19</vt:i4>
      </vt:variant>
    </vt:vector>
  </HeadingPairs>
  <TitlesOfParts>
    <vt:vector size="23" baseType="lpstr">
      <vt:lpstr>Arial</vt:lpstr>
      <vt:lpstr>Century Gothic</vt:lpstr>
      <vt:lpstr>Wingdings 3</vt:lpstr>
      <vt:lpstr>Dym</vt:lpstr>
      <vt:lpstr>Podmienky poskytnutia a použitia Regionálneho príspevku</vt:lpstr>
      <vt:lpstr>Základné dokumenty</vt:lpstr>
      <vt:lpstr>Komunikácia</vt:lpstr>
      <vt:lpstr>Publicita</vt:lpstr>
      <vt:lpstr>Regionálny príspevok</vt:lpstr>
      <vt:lpstr>Verejné obstarávanie – povinnosti vyplývajúce zo zmluvy</vt:lpstr>
      <vt:lpstr>Na koho sa vzťahuje zákon o Verejnom obstarávaní</vt:lpstr>
      <vt:lpstr>Spôsoby vykonania procesu VO</vt:lpstr>
      <vt:lpstr>Spôsob určenia PHZ</vt:lpstr>
      <vt:lpstr>Finančné limity (uvádzané bez DPH)</vt:lpstr>
      <vt:lpstr>Spôsob obstarania pri zákazke s nízkou hodnotou</vt:lpstr>
      <vt:lpstr>Odporúčaný postup pri zákazke s nízkou hodnotou – prieskum trhu</vt:lpstr>
      <vt:lpstr>Ak sa na vás zákon o VO nevzťahuje...</vt:lpstr>
      <vt:lpstr>Zmena podmienok použitia RP</vt:lpstr>
      <vt:lpstr>Začiatok a koniec oprávneného obdobia</vt:lpstr>
      <vt:lpstr>Vyúčtovanie RP</vt:lpstr>
      <vt:lpstr>Vyúčtovanie RP „počet priamo podporených pracovných miest“</vt:lpstr>
      <vt:lpstr>MAJETOK FINANCOVANÝ Z RP Výstavba, zmena stavby alebo stavebné úpravy </vt:lpstr>
      <vt:lpstr>Ďakujeme za pozornosť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Andy Boros</dc:creator>
  <cp:lastModifiedBy>Lucia</cp:lastModifiedBy>
  <cp:revision>63</cp:revision>
  <dcterms:created xsi:type="dcterms:W3CDTF">2019-02-18T08:51:09Z</dcterms:created>
  <dcterms:modified xsi:type="dcterms:W3CDTF">2019-07-30T16:57:50Z</dcterms:modified>
</cp:coreProperties>
</file>